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6"/>
  </p:notesMasterIdLst>
  <p:handoutMasterIdLst>
    <p:handoutMasterId r:id="rId7"/>
  </p:handoutMasterIdLst>
  <p:sldIdLst>
    <p:sldId id="336" r:id="rId2"/>
    <p:sldId id="337" r:id="rId3"/>
    <p:sldId id="338" r:id="rId4"/>
    <p:sldId id="339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336"/>
            <p14:sldId id="337"/>
            <p14:sldId id="338"/>
            <p14:sldId id="33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A0606"/>
    <a:srgbClr val="FFC000"/>
    <a:srgbClr val="66FF33"/>
    <a:srgbClr val="FF0000"/>
    <a:srgbClr val="0066CC"/>
    <a:srgbClr val="00B050"/>
    <a:srgbClr val="0099CC"/>
    <a:srgbClr val="000000"/>
    <a:srgbClr val="E876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8" autoAdjust="0"/>
    <p:restoredTop sz="91642" autoAdjust="0"/>
  </p:normalViewPr>
  <p:slideViewPr>
    <p:cSldViewPr snapToGrid="0">
      <p:cViewPr varScale="1">
        <p:scale>
          <a:sx n="105" d="100"/>
          <a:sy n="105" d="100"/>
        </p:scale>
        <p:origin x="1230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2022/1/19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2022/1/19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2022/1/19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2"/>
          <p:cNvSpPr/>
          <p:nvPr/>
        </p:nvSpPr>
        <p:spPr>
          <a:xfrm>
            <a:off x="1818091" y="1947672"/>
            <a:ext cx="8505485" cy="1681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US" altLang="zh-TW" sz="4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SWAN- </a:t>
            </a:r>
            <a:r>
              <a:rPr lang="en-US" altLang="zh-TW" sz="48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SMT </a:t>
            </a:r>
            <a:r>
              <a:rPr lang="en-US" altLang="zh-TW" sz="4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</a:t>
            </a:r>
            <a:r>
              <a:rPr lang="en-US" altLang="zh-CN" sz="4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tencil Verify</a:t>
            </a:r>
            <a:r>
              <a:rPr lang="en-US" altLang="zh-TW" sz="4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Review</a:t>
            </a:r>
            <a:endParaRPr lang="en-US" altLang="zh-TW" sz="4800" b="1" dirty="0">
              <a:solidFill>
                <a:srgbClr val="0000FF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30497" y="5438170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JBD-VN-ME</a:t>
            </a:r>
          </a:p>
          <a:p>
            <a:r>
              <a:rPr lang="en-US" dirty="0" smtClean="0"/>
              <a:t>2022/01/15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44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71817" y="927487"/>
            <a:ext cx="59140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Checking  X-RAY </a:t>
            </a:r>
            <a:r>
              <a:rPr lang="en-US" dirty="0"/>
              <a:t>5</a:t>
            </a:r>
            <a:r>
              <a:rPr lang="en-US" dirty="0" smtClean="0"/>
              <a:t>0 pcs:  Some MIC parts were defect: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Solder void:2/200 (1%)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Solder ball :4/200 (2%)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O-Ring issue:5/200 (2.5%)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14648" y="5593553"/>
            <a:ext cx="73077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Summary:</a:t>
            </a:r>
          </a:p>
          <a:p>
            <a:pPr marL="342900" indent="-342900">
              <a:buFontTx/>
              <a:buChar char="-"/>
            </a:pPr>
            <a:r>
              <a:rPr lang="en-US" sz="2000" dirty="0"/>
              <a:t>With this </a:t>
            </a:r>
            <a:r>
              <a:rPr lang="en-US" sz="2000" dirty="0" smtClean="0"/>
              <a:t>verify </a:t>
            </a:r>
            <a:r>
              <a:rPr lang="en-US" sz="2000" dirty="0"/>
              <a:t>method, we detect a high </a:t>
            </a:r>
            <a:r>
              <a:rPr lang="en-US" sz="2000" dirty="0" smtClean="0"/>
              <a:t>defect rate </a:t>
            </a:r>
            <a:r>
              <a:rPr lang="en-US" sz="2000" dirty="0"/>
              <a:t>as above</a:t>
            </a:r>
            <a:r>
              <a:rPr lang="en-US" sz="2000" dirty="0" smtClean="0"/>
              <a:t>.</a:t>
            </a:r>
          </a:p>
          <a:p>
            <a:pPr marL="342900" indent="-342900">
              <a:buFontTx/>
              <a:buChar char="-"/>
            </a:pPr>
            <a:r>
              <a:rPr lang="en-US" sz="2000" dirty="0" smtClean="0">
                <a:sym typeface="Wingdings" panose="05000000000000000000" pitchFamily="2" charset="2"/>
              </a:rPr>
              <a:t>With Stencil thickness 0.09 mm get more O-Ring issue.</a:t>
            </a:r>
          </a:p>
        </p:txBody>
      </p:sp>
      <p:sp>
        <p:nvSpPr>
          <p:cNvPr id="49" name="矩形 2"/>
          <p:cNvSpPr/>
          <p:nvPr/>
        </p:nvSpPr>
        <p:spPr>
          <a:xfrm>
            <a:off x="-49142" y="-15509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 </a:t>
            </a: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SMT </a:t>
            </a: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Stencil Verify</a:t>
            </a:r>
            <a:endParaRPr lang="en-US" altLang="zh-TW" sz="2800" b="1" dirty="0"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648" y="597006"/>
            <a:ext cx="8692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1.Online Stencil thickness 0.09 (</a:t>
            </a:r>
            <a:r>
              <a:rPr lang="en-US" altLang="zh-CN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mm)+used normal solder paste (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KOKI _S3X58 </a:t>
            </a:r>
            <a:r>
              <a:rPr lang="en-US" altLang="zh-CN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M500) </a:t>
            </a:r>
            <a:endParaRPr lang="en-US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27441" y="2348009"/>
            <a:ext cx="3968703" cy="3275551"/>
            <a:chOff x="457213" y="2657470"/>
            <a:chExt cx="3294179" cy="233169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14" y="2657470"/>
              <a:ext cx="1572834" cy="1912337"/>
            </a:xfrm>
            <a:prstGeom prst="rect">
              <a:avLst/>
            </a:prstGeom>
            <a:ln>
              <a:solidFill>
                <a:srgbClr val="FA0606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57062" y="2657470"/>
              <a:ext cx="1594330" cy="1912338"/>
            </a:xfrm>
            <a:prstGeom prst="rect">
              <a:avLst/>
            </a:prstGeom>
            <a:ln>
              <a:solidFill>
                <a:srgbClr val="FA0606"/>
              </a:solidFill>
            </a:ln>
          </p:spPr>
        </p:pic>
        <p:sp>
          <p:nvSpPr>
            <p:cNvPr id="28" name="TextBox 27"/>
            <p:cNvSpPr txBox="1"/>
            <p:nvPr/>
          </p:nvSpPr>
          <p:spPr>
            <a:xfrm>
              <a:off x="457213" y="4589055"/>
              <a:ext cx="3294179" cy="40011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Solder </a:t>
              </a:r>
              <a:r>
                <a:rPr lang="en-US" sz="2000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void</a:t>
              </a:r>
              <a:r>
                <a:rPr lang="en-US" sz="2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defect</a:t>
              </a:r>
              <a:endPara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628850" y="1307426"/>
            <a:ext cx="3335574" cy="4316134"/>
            <a:chOff x="4628850" y="1307426"/>
            <a:chExt cx="3028099" cy="3992582"/>
          </a:xfrm>
        </p:grpSpPr>
        <p:grpSp>
          <p:nvGrpSpPr>
            <p:cNvPr id="9" name="Group 8"/>
            <p:cNvGrpSpPr/>
            <p:nvPr/>
          </p:nvGrpSpPr>
          <p:grpSpPr>
            <a:xfrm>
              <a:off x="4628851" y="1307426"/>
              <a:ext cx="1445333" cy="1763025"/>
              <a:chOff x="0" y="0"/>
              <a:chExt cx="2909454" cy="3349402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2909454" cy="3349402"/>
              </a:xfrm>
              <a:prstGeom prst="rect">
                <a:avLst/>
              </a:prstGeom>
              <a:ln>
                <a:solidFill>
                  <a:srgbClr val="FA0606"/>
                </a:solidFill>
              </a:ln>
            </p:spPr>
          </p:pic>
          <p:sp>
            <p:nvSpPr>
              <p:cNvPr id="11" name="Oval 10"/>
              <p:cNvSpPr/>
              <p:nvPr/>
            </p:nvSpPr>
            <p:spPr>
              <a:xfrm>
                <a:off x="2337953" y="3048000"/>
                <a:ext cx="363682" cy="294409"/>
              </a:xfrm>
              <a:prstGeom prst="ellipse">
                <a:avLst/>
              </a:prstGeom>
              <a:noFill/>
              <a:ln w="12700">
                <a:solidFill>
                  <a:srgbClr val="FA06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US" sz="1100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6231642" y="1307427"/>
              <a:ext cx="1425307" cy="1767250"/>
              <a:chOff x="0" y="0"/>
              <a:chExt cx="2684319" cy="3359964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2684319" cy="3359964"/>
              </a:xfrm>
              <a:prstGeom prst="rect">
                <a:avLst/>
              </a:prstGeom>
              <a:ln>
                <a:solidFill>
                  <a:srgbClr val="FA0606"/>
                </a:solidFill>
              </a:ln>
            </p:spPr>
          </p:pic>
          <p:sp>
            <p:nvSpPr>
              <p:cNvPr id="15" name="Oval 14"/>
              <p:cNvSpPr/>
              <p:nvPr/>
            </p:nvSpPr>
            <p:spPr>
              <a:xfrm>
                <a:off x="900546" y="3134591"/>
                <a:ext cx="398318" cy="225136"/>
              </a:xfrm>
              <a:prstGeom prst="ellipse">
                <a:avLst/>
              </a:prstGeom>
              <a:noFill/>
              <a:ln w="12700">
                <a:solidFill>
                  <a:srgbClr val="FA06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US" sz="1100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4628851" y="3146008"/>
              <a:ext cx="1445333" cy="1732324"/>
              <a:chOff x="0" y="0"/>
              <a:chExt cx="2361905" cy="2961905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2361905" cy="2961905"/>
              </a:xfrm>
              <a:prstGeom prst="rect">
                <a:avLst/>
              </a:prstGeom>
              <a:ln>
                <a:solidFill>
                  <a:srgbClr val="FA0606"/>
                </a:solidFill>
              </a:ln>
            </p:spPr>
          </p:pic>
          <p:sp>
            <p:nvSpPr>
              <p:cNvPr id="18" name="Oval 17"/>
              <p:cNvSpPr/>
              <p:nvPr/>
            </p:nvSpPr>
            <p:spPr>
              <a:xfrm>
                <a:off x="1939635" y="2684318"/>
                <a:ext cx="294410" cy="259772"/>
              </a:xfrm>
              <a:prstGeom prst="ellipse">
                <a:avLst/>
              </a:prstGeom>
              <a:noFill/>
              <a:ln w="12700">
                <a:solidFill>
                  <a:srgbClr val="FA06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US" sz="1100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6231641" y="3146009"/>
              <a:ext cx="1425307" cy="1732324"/>
              <a:chOff x="0" y="0"/>
              <a:chExt cx="4225636" cy="5191990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0" y="0"/>
                <a:ext cx="4225636" cy="5189876"/>
              </a:xfrm>
              <a:prstGeom prst="rect">
                <a:avLst/>
              </a:prstGeom>
              <a:ln>
                <a:solidFill>
                  <a:srgbClr val="FA0606"/>
                </a:solidFill>
              </a:ln>
            </p:spPr>
          </p:pic>
          <p:sp>
            <p:nvSpPr>
              <p:cNvPr id="21" name="Oval 20"/>
              <p:cNvSpPr/>
              <p:nvPr/>
            </p:nvSpPr>
            <p:spPr>
              <a:xfrm>
                <a:off x="1679864" y="4762500"/>
                <a:ext cx="398318" cy="363681"/>
              </a:xfrm>
              <a:prstGeom prst="ellipse">
                <a:avLst/>
              </a:prstGeom>
              <a:noFill/>
              <a:ln w="12700">
                <a:solidFill>
                  <a:srgbClr val="FA06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US" sz="1100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2750128" y="4828309"/>
                <a:ext cx="398318" cy="363681"/>
              </a:xfrm>
              <a:prstGeom prst="ellipse">
                <a:avLst/>
              </a:prstGeom>
              <a:noFill/>
              <a:ln w="12700">
                <a:solidFill>
                  <a:srgbClr val="FA06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US" sz="1100"/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4628850" y="4899898"/>
              <a:ext cx="3028097" cy="40011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Solder </a:t>
              </a:r>
              <a:r>
                <a:rPr lang="en-US" sz="2000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ball defect</a:t>
              </a:r>
              <a:endPara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8454426" y="1020713"/>
            <a:ext cx="3511295" cy="5588502"/>
            <a:chOff x="8566361" y="1307426"/>
            <a:chExt cx="3100929" cy="535186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0800000">
              <a:off x="8566363" y="1307426"/>
              <a:ext cx="1512607" cy="1770355"/>
            </a:xfrm>
            <a:prstGeom prst="rect">
              <a:avLst/>
            </a:prstGeom>
            <a:ln>
              <a:solidFill>
                <a:srgbClr val="FA0606"/>
              </a:solidFill>
            </a:ln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0800000">
              <a:off x="10189144" y="1307426"/>
              <a:ext cx="1478146" cy="1759344"/>
            </a:xfrm>
            <a:prstGeom prst="rect">
              <a:avLst/>
            </a:prstGeom>
            <a:ln>
              <a:solidFill>
                <a:srgbClr val="FA0606"/>
              </a:solidFill>
            </a:ln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0800000">
              <a:off x="8566361" y="3146007"/>
              <a:ext cx="1512607" cy="1721904"/>
            </a:xfrm>
            <a:prstGeom prst="rect">
              <a:avLst/>
            </a:prstGeom>
            <a:ln>
              <a:solidFill>
                <a:srgbClr val="FA0606"/>
              </a:solidFill>
            </a:ln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0800000">
              <a:off x="10189143" y="3146006"/>
              <a:ext cx="1478146" cy="1731621"/>
            </a:xfrm>
            <a:prstGeom prst="rect">
              <a:avLst/>
            </a:prstGeom>
            <a:ln>
              <a:solidFill>
                <a:srgbClr val="FA0606"/>
              </a:solidFill>
            </a:ln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10800000">
              <a:off x="10189142" y="4957633"/>
              <a:ext cx="1478146" cy="1701661"/>
            </a:xfrm>
            <a:prstGeom prst="rect">
              <a:avLst/>
            </a:prstGeom>
            <a:ln>
              <a:solidFill>
                <a:srgbClr val="FA0606"/>
              </a:solidFill>
            </a:ln>
          </p:spPr>
        </p:pic>
        <p:sp>
          <p:nvSpPr>
            <p:cNvPr id="30" name="TextBox 29"/>
            <p:cNvSpPr txBox="1"/>
            <p:nvPr/>
          </p:nvSpPr>
          <p:spPr>
            <a:xfrm>
              <a:off x="8609176" y="5425945"/>
              <a:ext cx="1426976" cy="70788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O-Ring issue</a:t>
              </a:r>
              <a:endPara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7263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45081" y="877682"/>
            <a:ext cx="5507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Checking  X-RAY </a:t>
            </a:r>
            <a:r>
              <a:rPr lang="en-US" dirty="0"/>
              <a:t>5</a:t>
            </a:r>
            <a:r>
              <a:rPr lang="en-US" dirty="0" smtClean="0"/>
              <a:t>0 pcs:  Some MIC parts were defect: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Solder void:2/200 (1%)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Solder ball :2/200 (1%)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O-Ring issue:0/200 (0%)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08063" y="5086959"/>
            <a:ext cx="118204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Summary</a:t>
            </a:r>
            <a:r>
              <a:rPr lang="en-US" sz="2000" b="1" dirty="0" smtClean="0">
                <a:solidFill>
                  <a:srgbClr val="0000FF"/>
                </a:solidFill>
              </a:rPr>
              <a:t>:</a:t>
            </a:r>
          </a:p>
          <a:p>
            <a:r>
              <a:rPr lang="en-US" dirty="0" smtClean="0"/>
              <a:t>- </a:t>
            </a:r>
            <a:r>
              <a:rPr lang="en-US" sz="2000" dirty="0" smtClean="0"/>
              <a:t>Based on </a:t>
            </a:r>
            <a:r>
              <a:rPr lang="en-US" sz="2000" dirty="0"/>
              <a:t>this verify method, we detect a </a:t>
            </a:r>
            <a:r>
              <a:rPr lang="en-US" sz="2000" dirty="0" smtClean="0"/>
              <a:t>low </a:t>
            </a:r>
            <a:r>
              <a:rPr lang="en-US" sz="2000" dirty="0"/>
              <a:t>defect rate as </a:t>
            </a:r>
            <a:r>
              <a:rPr lang="en-US" sz="2000" dirty="0" smtClean="0"/>
              <a:t>above.</a:t>
            </a:r>
            <a:endParaRPr lang="en-US" sz="2000" dirty="0"/>
          </a:p>
          <a:p>
            <a:r>
              <a:rPr lang="en-US" sz="2000" dirty="0">
                <a:sym typeface="Wingdings" panose="05000000000000000000" pitchFamily="2" charset="2"/>
              </a:rPr>
              <a:t>- A stencil thickness of 0.10 mm receives better results than a Stencil thickness of 0.09 mm. The special O ring without sealing does not occur any defects.</a:t>
            </a:r>
            <a:endParaRPr lang="en-US" sz="2000" dirty="0" smtClean="0">
              <a:sym typeface="Wingdings" panose="05000000000000000000" pitchFamily="2" charset="2"/>
            </a:endParaRPr>
          </a:p>
        </p:txBody>
      </p:sp>
      <p:sp>
        <p:nvSpPr>
          <p:cNvPr id="49" name="矩形 2"/>
          <p:cNvSpPr/>
          <p:nvPr/>
        </p:nvSpPr>
        <p:spPr>
          <a:xfrm>
            <a:off x="-49142" y="-15509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 </a:t>
            </a: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SMT </a:t>
            </a: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Stencil Verify</a:t>
            </a:r>
            <a:endParaRPr lang="en-US" altLang="zh-TW" sz="2800" b="1" dirty="0"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648" y="560430"/>
            <a:ext cx="8750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.Online Stencil thickness 0.10 (</a:t>
            </a:r>
            <a:r>
              <a:rPr lang="en-US" altLang="zh-CN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mm)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+used 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 solder paste (KOKI _S3X58 M500) </a:t>
            </a:r>
            <a:endParaRPr lang="en-US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579059" y="2067075"/>
            <a:ext cx="4348423" cy="3327885"/>
            <a:chOff x="1941995" y="2188963"/>
            <a:chExt cx="3387243" cy="229835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41995" y="2192206"/>
              <a:ext cx="1587018" cy="1948460"/>
            </a:xfrm>
            <a:prstGeom prst="rect">
              <a:avLst/>
            </a:prstGeom>
            <a:ln>
              <a:solidFill>
                <a:srgbClr val="FA0606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62040" y="2188963"/>
              <a:ext cx="1667198" cy="1951703"/>
            </a:xfrm>
            <a:prstGeom prst="rect">
              <a:avLst/>
            </a:prstGeom>
            <a:ln>
              <a:solidFill>
                <a:srgbClr val="FA0606"/>
              </a:solidFill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1941995" y="4194124"/>
              <a:ext cx="3387243" cy="29319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Solder </a:t>
              </a:r>
              <a:r>
                <a:rPr lang="en-US" sz="2000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void</a:t>
              </a:r>
              <a:r>
                <a:rPr lang="en-US" sz="2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defect</a:t>
              </a:r>
              <a:endPara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671816" y="2039643"/>
            <a:ext cx="4228691" cy="3355317"/>
            <a:chOff x="7016461" y="2703315"/>
            <a:chExt cx="3200398" cy="2298355"/>
          </a:xfrm>
        </p:grpSpPr>
        <p:grpSp>
          <p:nvGrpSpPr>
            <p:cNvPr id="10" name="Group 9"/>
            <p:cNvGrpSpPr/>
            <p:nvPr/>
          </p:nvGrpSpPr>
          <p:grpSpPr>
            <a:xfrm>
              <a:off x="7016461" y="2703315"/>
              <a:ext cx="1570327" cy="1943186"/>
              <a:chOff x="0" y="0"/>
              <a:chExt cx="3706091" cy="4552049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3706091" cy="4552049"/>
              </a:xfrm>
              <a:prstGeom prst="rect">
                <a:avLst/>
              </a:prstGeom>
              <a:ln>
                <a:solidFill>
                  <a:srgbClr val="FA0606"/>
                </a:solidFill>
              </a:ln>
            </p:spPr>
          </p:pic>
          <p:sp>
            <p:nvSpPr>
              <p:cNvPr id="12" name="Oval 11"/>
              <p:cNvSpPr/>
              <p:nvPr/>
            </p:nvSpPr>
            <p:spPr>
              <a:xfrm>
                <a:off x="1368136" y="4070939"/>
                <a:ext cx="536863" cy="467591"/>
              </a:xfrm>
              <a:prstGeom prst="ellipse">
                <a:avLst/>
              </a:prstGeom>
              <a:noFill/>
              <a:ln>
                <a:solidFill>
                  <a:srgbClr val="FA06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US" sz="1100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8701064" y="2703315"/>
              <a:ext cx="1515795" cy="1947194"/>
              <a:chOff x="-93364" y="0"/>
              <a:chExt cx="2476190" cy="3161905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3364" y="0"/>
                <a:ext cx="2476190" cy="3161905"/>
              </a:xfrm>
              <a:prstGeom prst="rect">
                <a:avLst/>
              </a:prstGeom>
              <a:ln>
                <a:solidFill>
                  <a:srgbClr val="FA0606"/>
                </a:solidFill>
              </a:ln>
            </p:spPr>
          </p:pic>
          <p:sp>
            <p:nvSpPr>
              <p:cNvPr id="16" name="Oval 15"/>
              <p:cNvSpPr/>
              <p:nvPr/>
            </p:nvSpPr>
            <p:spPr>
              <a:xfrm>
                <a:off x="1874885" y="2765026"/>
                <a:ext cx="432956" cy="381000"/>
              </a:xfrm>
              <a:prstGeom prst="ellipse">
                <a:avLst/>
              </a:prstGeom>
              <a:noFill/>
              <a:ln>
                <a:solidFill>
                  <a:srgbClr val="FA06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endParaRPr lang="en-US" sz="1100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7016461" y="4708476"/>
              <a:ext cx="3200398" cy="29319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Solder </a:t>
              </a:r>
              <a:r>
                <a:rPr lang="en-US" sz="2000" dirty="0" smtClean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ball defect</a:t>
              </a:r>
              <a:endParaRPr lang="en-US" sz="2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391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2"/>
          <p:cNvSpPr/>
          <p:nvPr/>
        </p:nvSpPr>
        <p:spPr>
          <a:xfrm>
            <a:off x="-49142" y="-15509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 </a:t>
            </a:r>
            <a:r>
              <a:rPr lang="en-US" altLang="zh-TW" sz="2800" b="1" dirty="0">
                <a:ea typeface="標楷體" panose="03000509000000000000" pitchFamily="65" charset="-120"/>
                <a:cs typeface="Arial" panose="020B0604020202020204" pitchFamily="34" charset="0"/>
              </a:rPr>
              <a:t>SMT </a:t>
            </a: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Stencil Verify</a:t>
            </a:r>
            <a:endParaRPr lang="en-US" altLang="zh-TW" sz="2800" b="1" dirty="0"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385329"/>
              </p:ext>
            </p:extLst>
          </p:nvPr>
        </p:nvGraphicFramePr>
        <p:xfrm>
          <a:off x="1908635" y="3372821"/>
          <a:ext cx="8945292" cy="22465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8200">
                  <a:extLst>
                    <a:ext uri="{9D8B030D-6E8A-4147-A177-3AD203B41FA5}">
                      <a16:colId xmlns:a16="http://schemas.microsoft.com/office/drawing/2014/main" val="1441143292"/>
                    </a:ext>
                  </a:extLst>
                </a:gridCol>
                <a:gridCol w="1166778">
                  <a:extLst>
                    <a:ext uri="{9D8B030D-6E8A-4147-A177-3AD203B41FA5}">
                      <a16:colId xmlns:a16="http://schemas.microsoft.com/office/drawing/2014/main" val="1634788079"/>
                    </a:ext>
                  </a:extLst>
                </a:gridCol>
                <a:gridCol w="1001778">
                  <a:extLst>
                    <a:ext uri="{9D8B030D-6E8A-4147-A177-3AD203B41FA5}">
                      <a16:colId xmlns:a16="http://schemas.microsoft.com/office/drawing/2014/main" val="292761101"/>
                    </a:ext>
                  </a:extLst>
                </a:gridCol>
                <a:gridCol w="1319990">
                  <a:extLst>
                    <a:ext uri="{9D8B030D-6E8A-4147-A177-3AD203B41FA5}">
                      <a16:colId xmlns:a16="http://schemas.microsoft.com/office/drawing/2014/main" val="1181332410"/>
                    </a:ext>
                  </a:extLst>
                </a:gridCol>
                <a:gridCol w="1166778">
                  <a:extLst>
                    <a:ext uri="{9D8B030D-6E8A-4147-A177-3AD203B41FA5}">
                      <a16:colId xmlns:a16="http://schemas.microsoft.com/office/drawing/2014/main" val="3206889538"/>
                    </a:ext>
                  </a:extLst>
                </a:gridCol>
                <a:gridCol w="1001778">
                  <a:extLst>
                    <a:ext uri="{9D8B030D-6E8A-4147-A177-3AD203B41FA5}">
                      <a16:colId xmlns:a16="http://schemas.microsoft.com/office/drawing/2014/main" val="2493128715"/>
                    </a:ext>
                  </a:extLst>
                </a:gridCol>
                <a:gridCol w="1319990">
                  <a:extLst>
                    <a:ext uri="{9D8B030D-6E8A-4147-A177-3AD203B41FA5}">
                      <a16:colId xmlns:a16="http://schemas.microsoft.com/office/drawing/2014/main" val="3406078110"/>
                    </a:ext>
                  </a:extLst>
                </a:gridCol>
              </a:tblGrid>
              <a:tr h="6706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rgbClr val="0000FF"/>
                          </a:solidFill>
                          <a:effectLst/>
                        </a:rPr>
                        <a:t>Status</a:t>
                      </a:r>
                      <a:endParaRPr lang="en-US" sz="18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solidFill>
                            <a:srgbClr val="0000FF"/>
                          </a:solidFill>
                          <a:effectLst/>
                        </a:rPr>
                        <a:t>Online</a:t>
                      </a:r>
                      <a:r>
                        <a:rPr lang="en-US" sz="1800" u="none" strike="noStrike" baseline="0" dirty="0" smtClean="0">
                          <a:solidFill>
                            <a:srgbClr val="0000FF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solidFill>
                            <a:srgbClr val="0000FF"/>
                          </a:solidFill>
                          <a:effectLst/>
                        </a:rPr>
                        <a:t>Stencil </a:t>
                      </a:r>
                      <a:r>
                        <a:rPr lang="en-US" sz="1800" u="none" strike="noStrike" dirty="0">
                          <a:solidFill>
                            <a:srgbClr val="0000FF"/>
                          </a:solidFill>
                          <a:effectLst/>
                        </a:rPr>
                        <a:t>0.09 </a:t>
                      </a:r>
                      <a:r>
                        <a:rPr lang="en-US" sz="1800" u="none" strike="noStrike" dirty="0" smtClean="0">
                          <a:solidFill>
                            <a:srgbClr val="0000FF"/>
                          </a:solidFill>
                          <a:effectLst/>
                        </a:rPr>
                        <a:t>mm</a:t>
                      </a:r>
                      <a:endParaRPr lang="en-US" sz="18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solidFill>
                            <a:srgbClr val="0000FF"/>
                          </a:solidFill>
                          <a:effectLst/>
                        </a:rPr>
                        <a:t>Online</a:t>
                      </a:r>
                      <a:r>
                        <a:rPr lang="en-US" sz="1800" u="none" strike="noStrike" baseline="0" dirty="0" smtClean="0">
                          <a:solidFill>
                            <a:srgbClr val="0000FF"/>
                          </a:solidFill>
                          <a:effectLst/>
                        </a:rPr>
                        <a:t> </a:t>
                      </a:r>
                      <a:r>
                        <a:rPr lang="en-US" sz="1800" u="none" strike="noStrike" dirty="0" smtClean="0">
                          <a:solidFill>
                            <a:srgbClr val="0000FF"/>
                          </a:solidFill>
                          <a:effectLst/>
                        </a:rPr>
                        <a:t>Stencil 0.10 mm</a:t>
                      </a:r>
                      <a:endParaRPr lang="en-US" sz="18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376259"/>
                  </a:ext>
                </a:extLst>
              </a:tr>
              <a:tr h="3911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solidFill>
                            <a:srgbClr val="0000FF"/>
                          </a:solidFill>
                          <a:effectLst/>
                        </a:rPr>
                        <a:t>Fail Q'Ty</a:t>
                      </a:r>
                      <a:endParaRPr lang="en-US" sz="1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solidFill>
                            <a:srgbClr val="0000FF"/>
                          </a:solidFill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rgbClr val="0000FF"/>
                          </a:solidFill>
                          <a:effectLst/>
                        </a:rPr>
                        <a:t>Defect rate</a:t>
                      </a:r>
                      <a:endParaRPr lang="en-US" sz="18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rgbClr val="0000FF"/>
                          </a:solidFill>
                          <a:effectLst/>
                        </a:rPr>
                        <a:t>Fail </a:t>
                      </a:r>
                      <a:r>
                        <a:rPr lang="en-US" sz="1800" u="none" strike="noStrike" dirty="0" smtClean="0">
                          <a:solidFill>
                            <a:srgbClr val="0000FF"/>
                          </a:solidFill>
                          <a:effectLst/>
                        </a:rPr>
                        <a:t>Q 'Ty</a:t>
                      </a:r>
                      <a:endParaRPr lang="en-US" sz="18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rgbClr val="0000FF"/>
                          </a:solidFill>
                          <a:effectLst/>
                        </a:rPr>
                        <a:t>Total</a:t>
                      </a:r>
                      <a:endParaRPr lang="en-US" sz="18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rgbClr val="0000FF"/>
                          </a:solidFill>
                          <a:effectLst/>
                        </a:rPr>
                        <a:t>Defect rate</a:t>
                      </a:r>
                      <a:endParaRPr lang="en-US" sz="1800" b="0" i="0" u="none" strike="noStrike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4631418"/>
                  </a:ext>
                </a:extLst>
              </a:tr>
              <a:tr h="3911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Void solder &gt;30%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1.00%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1.00%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40588"/>
                  </a:ext>
                </a:extLst>
              </a:tr>
              <a:tr h="3911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Solder ball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2.00%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1.00%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1730286"/>
                  </a:ext>
                </a:extLst>
              </a:tr>
              <a:tr h="4023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O-ring not seal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2.50%</a:t>
                      </a:r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0.00%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3626248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00424" y="638985"/>
            <a:ext cx="26164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0000FF"/>
                </a:solidFill>
              </a:rPr>
              <a:t>Conclusion:</a:t>
            </a:r>
            <a:endParaRPr lang="en-US" sz="3200" b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0424" y="1223760"/>
            <a:ext cx="11323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000" dirty="0" smtClean="0"/>
              <a:t>With </a:t>
            </a:r>
            <a:r>
              <a:rPr lang="en-US" sz="2000" dirty="0"/>
              <a:t>used stencil thicknesses of 0.09 (mm) and 0.10 (mm), we still have an abnormal problem that accounts for about 1%~3%. Mostly the problem </a:t>
            </a:r>
            <a:r>
              <a:rPr lang="en-US" sz="2000" dirty="0" smtClean="0"/>
              <a:t>is void solder and solder ball.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Based </a:t>
            </a:r>
            <a:r>
              <a:rPr lang="en-US" sz="2000" dirty="0"/>
              <a:t>on verification, we found that with the stencil thickness in use, there is a better pass rate, especially with O-ring without sealing errors. (with a thickness of 0.10 mm</a:t>
            </a:r>
            <a:r>
              <a:rPr lang="en-US" sz="2000" dirty="0" smtClean="0"/>
              <a:t>)</a:t>
            </a:r>
          </a:p>
          <a:p>
            <a:pPr marL="457200" indent="-457200">
              <a:buAutoNum type="arabicPeriod"/>
            </a:pPr>
            <a:r>
              <a:rPr lang="en-US" sz="2000" dirty="0"/>
              <a:t>With abnormalities arising, all are passed at functional test stations. We need RD </a:t>
            </a:r>
            <a:r>
              <a:rPr lang="en-US" sz="2000" dirty="0" smtClean="0"/>
              <a:t>verify and  improvement test program to coverage this issue.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754430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41968</TotalTime>
  <Words>354</Words>
  <Application>Microsoft Office PowerPoint</Application>
  <PresentationFormat>Widescreen</PresentationFormat>
  <Paragraphs>62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標楷體</vt:lpstr>
      <vt:lpstr>新細明體</vt:lpstr>
      <vt:lpstr>宋体</vt:lpstr>
      <vt:lpstr>Arial</vt:lpstr>
      <vt:lpstr>Calibri</vt:lpstr>
      <vt:lpstr>Calibri Light</vt:lpstr>
      <vt:lpstr>Times New Roman</vt:lpstr>
      <vt:lpstr>Wingdings</vt:lpstr>
      <vt:lpstr>1_Office 佈景主題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阮成倫</cp:lastModifiedBy>
  <cp:revision>5565</cp:revision>
  <dcterms:created xsi:type="dcterms:W3CDTF">2020-08-07T01:32:39Z</dcterms:created>
  <dcterms:modified xsi:type="dcterms:W3CDTF">2022-01-19T11:41:24Z</dcterms:modified>
</cp:coreProperties>
</file>